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62" r:id="rId3"/>
    <p:sldId id="263" r:id="rId4"/>
    <p:sldId id="264" r:id="rId5"/>
    <p:sldId id="265" r:id="rId6"/>
    <p:sldId id="266" r:id="rId7"/>
    <p:sldId id="267"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244" autoAdjust="0"/>
  </p:normalViewPr>
  <p:slideViewPr>
    <p:cSldViewPr snapToGrid="0" snapToObjects="1">
      <p:cViewPr varScale="1">
        <p:scale>
          <a:sx n="88" d="100"/>
          <a:sy n="88" d="100"/>
        </p:scale>
        <p:origin x="-52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9B6A4-EA6F-3A4E-AF29-0347E2BB7607}" type="datetimeFigureOut">
              <a:rPr lang="en-US" smtClean="0"/>
              <a:t>9/18/17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08110-C0A9-8F40-9481-C48060BC139A}" type="slidenum">
              <a:rPr lang="en-US" smtClean="0"/>
              <a:t>‹#›</a:t>
            </a:fld>
            <a:endParaRPr lang="en-US"/>
          </a:p>
        </p:txBody>
      </p:sp>
    </p:spTree>
    <p:extLst>
      <p:ext uri="{BB962C8B-B14F-4D97-AF65-F5344CB8AC3E}">
        <p14:creationId xmlns:p14="http://schemas.microsoft.com/office/powerpoint/2010/main" val="3468330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CA"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0A529056-F701-794B-A55B-CD8CA83B0E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CA"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CA"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CA"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CA"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CA"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CA"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0A529056-F701-794B-A55B-CD8CA83B0E6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D9A94-4603-0548-84AC-E59B35317993}"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29056-F701-794B-A55B-CD8CA83B0E66}"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CA"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E6D9A94-4603-0548-84AC-E59B35317993}" type="datetimeFigureOut">
              <a:rPr lang="en-US" smtClean="0"/>
              <a:t>9/18/17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CE6D9A94-4603-0548-84AC-E59B35317993}" type="datetimeFigureOut">
              <a:rPr lang="en-US" smtClean="0"/>
              <a:t>9/18/17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CE6D9A94-4603-0548-84AC-E59B35317993}" type="datetimeFigureOut">
              <a:rPr lang="en-US" smtClean="0"/>
              <a:t>9/18/17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D9A94-4603-0548-84AC-E59B35317993}" type="datetimeFigureOut">
              <a:rPr lang="en-US" smtClean="0"/>
              <a:t>9/18/17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CA"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CA" smtClean="0"/>
              <a:t>Click to edit Master text styles</a:t>
            </a:r>
          </a:p>
        </p:txBody>
      </p:sp>
      <p:sp>
        <p:nvSpPr>
          <p:cNvPr id="5" name="Date Placeholder 4"/>
          <p:cNvSpPr>
            <a:spLocks noGrp="1"/>
          </p:cNvSpPr>
          <p:nvPr>
            <p:ph type="dt" sz="half" idx="10"/>
          </p:nvPr>
        </p:nvSpPr>
        <p:spPr/>
        <p:txBody>
          <a:bodyPr/>
          <a:lstStyle/>
          <a:p>
            <a:fld id="{CE6D9A94-4603-0548-84AC-E59B35317993}" type="datetimeFigureOut">
              <a:rPr lang="en-US" smtClean="0"/>
              <a:t>9/18/17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29056-F701-794B-A55B-CD8CA83B0E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CE6D9A94-4603-0548-84AC-E59B35317993}" type="datetimeFigureOut">
              <a:rPr lang="en-US" smtClean="0"/>
              <a:t>9/18/17</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0A529056-F701-794B-A55B-CD8CA83B0E66}"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Supporting Your Child in their Writing</a:t>
            </a:r>
            <a:endParaRPr lang="en-US" dirty="0"/>
          </a:p>
        </p:txBody>
      </p:sp>
      <p:sp>
        <p:nvSpPr>
          <p:cNvPr id="3" name="Subtitle 2"/>
          <p:cNvSpPr>
            <a:spLocks noGrp="1"/>
          </p:cNvSpPr>
          <p:nvPr>
            <p:ph type="subTitle" idx="1"/>
          </p:nvPr>
        </p:nvSpPr>
        <p:spPr/>
        <p:txBody>
          <a:bodyPr/>
          <a:lstStyle/>
          <a:p>
            <a:r>
              <a:rPr lang="en-US" dirty="0" smtClean="0"/>
              <a:t>Kindergarten to Grade 2</a:t>
            </a:r>
            <a:endParaRPr lang="en-US" dirty="0"/>
          </a:p>
        </p:txBody>
      </p:sp>
    </p:spTree>
    <p:extLst>
      <p:ext uri="{BB962C8B-B14F-4D97-AF65-F5344CB8AC3E}">
        <p14:creationId xmlns:p14="http://schemas.microsoft.com/office/powerpoint/2010/main" val="375826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it all begins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Oral storytelling</a:t>
            </a:r>
          </a:p>
          <a:p>
            <a:r>
              <a:rPr lang="en-US" dirty="0" smtClean="0"/>
              <a:t>Retelling events from life or media (books, movies, etc.)</a:t>
            </a:r>
          </a:p>
          <a:p>
            <a:r>
              <a:rPr lang="en-US" dirty="0" smtClean="0"/>
              <a:t>Drawing a picture and then writing about it – </a:t>
            </a:r>
            <a:r>
              <a:rPr lang="en-US" smtClean="0"/>
              <a:t>consider scribing</a:t>
            </a:r>
            <a:endParaRPr lang="en-US" dirty="0" smtClean="0"/>
          </a:p>
          <a:p>
            <a:r>
              <a:rPr lang="en-US" dirty="0"/>
              <a:t>Sequenced </a:t>
            </a:r>
            <a:r>
              <a:rPr lang="en-US" dirty="0" smtClean="0"/>
              <a:t>pictures</a:t>
            </a:r>
          </a:p>
          <a:p>
            <a:r>
              <a:rPr lang="en-US" dirty="0" smtClean="0"/>
              <a:t>Find a picture that will draw them in</a:t>
            </a:r>
          </a:p>
          <a:p>
            <a:r>
              <a:rPr lang="en-US" dirty="0" smtClean="0"/>
              <a:t>Adding onto or changing an already told story</a:t>
            </a:r>
          </a:p>
          <a:p>
            <a:r>
              <a:rPr lang="en-US" dirty="0" smtClean="0"/>
              <a:t>Keeping a list of possible writing topics</a:t>
            </a:r>
          </a:p>
        </p:txBody>
      </p:sp>
    </p:spTree>
    <p:extLst>
      <p:ext uri="{BB962C8B-B14F-4D97-AF65-F5344CB8AC3E}">
        <p14:creationId xmlns:p14="http://schemas.microsoft.com/office/powerpoint/2010/main" val="253839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282"/>
            <a:ext cx="8229600" cy="1143000"/>
          </a:xfrm>
        </p:spPr>
        <p:txBody>
          <a:bodyPr/>
          <a:lstStyle/>
          <a:p>
            <a:r>
              <a:rPr lang="en-US" dirty="0" smtClean="0"/>
              <a:t>“    </a:t>
            </a:r>
            <a:r>
              <a:rPr lang="en-US" dirty="0" smtClean="0">
                <a:solidFill>
                  <a:schemeClr val="accent6">
                    <a:lumMod val="75000"/>
                  </a:schemeClr>
                </a:solidFill>
              </a:rPr>
              <a:t>“Beginning” writing (Kindergarten)</a:t>
            </a:r>
            <a:endParaRPr lang="en-US" dirty="0">
              <a:solidFill>
                <a:schemeClr val="accent6">
                  <a:lumMod val="75000"/>
                </a:schemeClr>
              </a:solidFill>
            </a:endParaRPr>
          </a:p>
        </p:txBody>
      </p:sp>
      <p:pic>
        <p:nvPicPr>
          <p:cNvPr id="4" name="Picture 3" descr="IMG_6671.JPG"/>
          <p:cNvPicPr>
            <a:picLocks noChangeAspect="1"/>
          </p:cNvPicPr>
          <p:nvPr/>
        </p:nvPicPr>
        <p:blipFill rotWithShape="1">
          <a:blip r:embed="rId2">
            <a:extLst>
              <a:ext uri="{28A0092B-C50C-407E-A947-70E740481C1C}">
                <a14:useLocalDpi xmlns:a14="http://schemas.microsoft.com/office/drawing/2010/main" val="0"/>
              </a:ext>
            </a:extLst>
          </a:blip>
          <a:srcRect l="8181" t="18177" r="38872" b="12752"/>
          <a:stretch/>
        </p:blipFill>
        <p:spPr>
          <a:xfrm rot="5400000">
            <a:off x="2149982" y="1314965"/>
            <a:ext cx="5608325" cy="5487187"/>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847770" y="1803189"/>
            <a:ext cx="2618171" cy="923330"/>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Labels with spelling words and inventive spelling</a:t>
            </a:r>
            <a:endParaRPr lang="en-US" dirty="0">
              <a:latin typeface="Comic Sans MS"/>
              <a:cs typeface="Comic Sans MS"/>
            </a:endParaRPr>
          </a:p>
        </p:txBody>
      </p:sp>
      <p:sp>
        <p:nvSpPr>
          <p:cNvPr id="6" name="TextBox 5"/>
          <p:cNvSpPr txBox="1"/>
          <p:nvPr/>
        </p:nvSpPr>
        <p:spPr>
          <a:xfrm>
            <a:off x="457200" y="3539260"/>
            <a:ext cx="2618171" cy="923330"/>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Sentence starter correctly copied using finger spaces</a:t>
            </a:r>
            <a:endParaRPr lang="en-US" dirty="0">
              <a:latin typeface="Comic Sans MS"/>
              <a:cs typeface="Comic Sans MS"/>
            </a:endParaRPr>
          </a:p>
        </p:txBody>
      </p:sp>
      <p:sp>
        <p:nvSpPr>
          <p:cNvPr id="7" name="TextBox 6"/>
          <p:cNvSpPr txBox="1"/>
          <p:nvPr/>
        </p:nvSpPr>
        <p:spPr>
          <a:xfrm>
            <a:off x="152400" y="1465113"/>
            <a:ext cx="2618171" cy="646331"/>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Picture with relevant details to the story</a:t>
            </a:r>
            <a:endParaRPr lang="en-US" dirty="0">
              <a:latin typeface="Comic Sans MS"/>
              <a:cs typeface="Comic Sans MS"/>
            </a:endParaRPr>
          </a:p>
        </p:txBody>
      </p:sp>
      <p:sp>
        <p:nvSpPr>
          <p:cNvPr id="8" name="TextBox 7"/>
          <p:cNvSpPr txBox="1"/>
          <p:nvPr/>
        </p:nvSpPr>
        <p:spPr>
          <a:xfrm>
            <a:off x="0" y="5541889"/>
            <a:ext cx="2618171" cy="646331"/>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Spelling words spelled correctly</a:t>
            </a:r>
            <a:endParaRPr lang="en-US" dirty="0">
              <a:latin typeface="Comic Sans MS"/>
              <a:cs typeface="Comic Sans MS"/>
            </a:endParaRPr>
          </a:p>
        </p:txBody>
      </p:sp>
      <p:sp>
        <p:nvSpPr>
          <p:cNvPr id="9" name="TextBox 8"/>
          <p:cNvSpPr txBox="1"/>
          <p:nvPr/>
        </p:nvSpPr>
        <p:spPr>
          <a:xfrm>
            <a:off x="6525829" y="5961755"/>
            <a:ext cx="2618171" cy="923330"/>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Inventive spelling using graphemes for unknown words</a:t>
            </a:r>
            <a:endParaRPr lang="en-US" dirty="0">
              <a:latin typeface="Comic Sans MS"/>
              <a:cs typeface="Comic Sans MS"/>
            </a:endParaRPr>
          </a:p>
        </p:txBody>
      </p:sp>
      <p:sp>
        <p:nvSpPr>
          <p:cNvPr id="10" name="TextBox 9"/>
          <p:cNvSpPr txBox="1"/>
          <p:nvPr/>
        </p:nvSpPr>
        <p:spPr>
          <a:xfrm>
            <a:off x="6388652" y="3041912"/>
            <a:ext cx="2618171" cy="1200329"/>
          </a:xfrm>
          <a:prstGeom prst="rect">
            <a:avLst/>
          </a:prstGeom>
          <a:solidFill>
            <a:schemeClr val="bg1"/>
          </a:solidFill>
          <a:ln>
            <a:solidFill>
              <a:schemeClr val="tx1"/>
            </a:solidFill>
          </a:ln>
        </p:spPr>
        <p:txBody>
          <a:bodyPr wrap="square" rtlCol="0">
            <a:spAutoFit/>
          </a:bodyPr>
          <a:lstStyle/>
          <a:p>
            <a:pPr algn="ctr"/>
            <a:r>
              <a:rPr lang="en-US" dirty="0" smtClean="0">
                <a:latin typeface="Comic Sans MS"/>
                <a:cs typeface="Comic Sans MS"/>
              </a:rPr>
              <a:t>Capital letter at the start and period at the end of the sentence</a:t>
            </a:r>
            <a:endParaRPr lang="en-US" dirty="0">
              <a:latin typeface="Comic Sans MS"/>
              <a:cs typeface="Comic Sans MS"/>
            </a:endParaRPr>
          </a:p>
        </p:txBody>
      </p:sp>
      <p:cxnSp>
        <p:nvCxnSpPr>
          <p:cNvPr id="12" name="Straight Arrow Connector 11"/>
          <p:cNvCxnSpPr>
            <a:stCxn id="6" idx="2"/>
          </p:cNvCxnSpPr>
          <p:nvPr/>
        </p:nvCxnSpPr>
        <p:spPr>
          <a:xfrm>
            <a:off x="1766286" y="4462590"/>
            <a:ext cx="1682801" cy="12639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8" idx="2"/>
          </p:cNvCxnSpPr>
          <p:nvPr/>
        </p:nvCxnSpPr>
        <p:spPr>
          <a:xfrm>
            <a:off x="1309086" y="6188220"/>
            <a:ext cx="1983224" cy="1307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7" idx="2"/>
          </p:cNvCxnSpPr>
          <p:nvPr/>
        </p:nvCxnSpPr>
        <p:spPr>
          <a:xfrm>
            <a:off x="1461486" y="2111444"/>
            <a:ext cx="2724451" cy="18085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5" idx="1"/>
          </p:cNvCxnSpPr>
          <p:nvPr/>
        </p:nvCxnSpPr>
        <p:spPr>
          <a:xfrm flipH="1">
            <a:off x="5001176" y="2264854"/>
            <a:ext cx="846594" cy="7770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9" idx="1"/>
          </p:cNvCxnSpPr>
          <p:nvPr/>
        </p:nvCxnSpPr>
        <p:spPr>
          <a:xfrm flipH="1">
            <a:off x="5455829" y="6423420"/>
            <a:ext cx="1070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2821979" y="5632475"/>
            <a:ext cx="4217293" cy="0"/>
          </a:xfrm>
          <a:prstGeom prst="line">
            <a:avLst/>
          </a:prstGeom>
          <a:ln w="38100" cmpd="sng">
            <a:solidFill>
              <a:srgbClr val="3366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00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writing (Grade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Picture still very important, add additional details </a:t>
            </a:r>
            <a:r>
              <a:rPr lang="en-US" dirty="0"/>
              <a:t>(ex: facial </a:t>
            </a:r>
            <a:r>
              <a:rPr lang="en-US" dirty="0" smtClean="0"/>
              <a:t>details, expressions) and </a:t>
            </a:r>
            <a:r>
              <a:rPr lang="en-US" dirty="0" err="1" smtClean="0"/>
              <a:t>colour</a:t>
            </a:r>
            <a:r>
              <a:rPr lang="en-US" dirty="0" smtClean="0"/>
              <a:t>. </a:t>
            </a:r>
          </a:p>
          <a:p>
            <a:r>
              <a:rPr lang="en-US" dirty="0" smtClean="0"/>
              <a:t>Labeling less important</a:t>
            </a:r>
          </a:p>
          <a:p>
            <a:r>
              <a:rPr lang="en-US" dirty="0" smtClean="0"/>
              <a:t>More independent work, additional sentences added onto sentence starter</a:t>
            </a:r>
          </a:p>
          <a:p>
            <a:r>
              <a:rPr lang="en-US" dirty="0" smtClean="0"/>
              <a:t>Sentences connected with beginning, middle and ending</a:t>
            </a:r>
          </a:p>
          <a:p>
            <a:r>
              <a:rPr lang="en-US" dirty="0" smtClean="0"/>
              <a:t>Punctuation </a:t>
            </a:r>
            <a:r>
              <a:rPr lang="mr-IN" dirty="0" smtClean="0"/>
              <a:t>–</a:t>
            </a:r>
            <a:r>
              <a:rPr lang="en-US" dirty="0" smtClean="0"/>
              <a:t> use of periods </a:t>
            </a:r>
            <a:r>
              <a:rPr lang="mr-IN" dirty="0" smtClean="0"/>
              <a:t>–</a:t>
            </a:r>
            <a:r>
              <a:rPr lang="en-US" dirty="0" smtClean="0"/>
              <a:t> may experiment with question, quotation and exclamation marks</a:t>
            </a:r>
          </a:p>
          <a:p>
            <a:r>
              <a:rPr lang="en-US" dirty="0" smtClean="0"/>
              <a:t>Words sized and spaced appropriately – left to right</a:t>
            </a:r>
          </a:p>
          <a:p>
            <a:endParaRPr lang="en-US" dirty="0"/>
          </a:p>
        </p:txBody>
      </p:sp>
    </p:spTree>
    <p:extLst>
      <p:ext uri="{BB962C8B-B14F-4D97-AF65-F5344CB8AC3E}">
        <p14:creationId xmlns:p14="http://schemas.microsoft.com/office/powerpoint/2010/main" val="78224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writing (Grade 2)</a:t>
            </a:r>
            <a:endParaRPr lang="en-US" dirty="0"/>
          </a:p>
        </p:txBody>
      </p:sp>
      <p:sp>
        <p:nvSpPr>
          <p:cNvPr id="3" name="Content Placeholder 2"/>
          <p:cNvSpPr>
            <a:spLocks noGrp="1"/>
          </p:cNvSpPr>
          <p:nvPr>
            <p:ph idx="1"/>
          </p:nvPr>
        </p:nvSpPr>
        <p:spPr/>
        <p:txBody>
          <a:bodyPr/>
          <a:lstStyle/>
          <a:p>
            <a:r>
              <a:rPr lang="en-US" dirty="0" smtClean="0"/>
              <a:t>May or may not use a picture</a:t>
            </a:r>
          </a:p>
          <a:p>
            <a:r>
              <a:rPr lang="en-US" dirty="0" smtClean="0"/>
              <a:t>Idea of a paragraph or multiple ideas, each with a beginning, middle, and end</a:t>
            </a:r>
          </a:p>
          <a:p>
            <a:r>
              <a:rPr lang="en-US" dirty="0" smtClean="0"/>
              <a:t>Increased vocabulary use and descriptive language (juicy words)</a:t>
            </a:r>
          </a:p>
          <a:p>
            <a:r>
              <a:rPr lang="en-US" dirty="0" smtClean="0"/>
              <a:t>Varied punctuation: quotation marks, commas, question marks, and exclamation marks </a:t>
            </a:r>
          </a:p>
          <a:p>
            <a:r>
              <a:rPr lang="en-US" dirty="0" smtClean="0"/>
              <a:t>Beginning sentences in a variety of ways</a:t>
            </a:r>
            <a:endParaRPr lang="en-US" dirty="0"/>
          </a:p>
        </p:txBody>
      </p:sp>
    </p:spTree>
    <p:extLst>
      <p:ext uri="{BB962C8B-B14F-4D97-AF65-F5344CB8AC3E}">
        <p14:creationId xmlns:p14="http://schemas.microsoft.com/office/powerpoint/2010/main" val="381838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Across the Grades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You go for a walk in the forest and see a deer</a:t>
            </a:r>
          </a:p>
          <a:p>
            <a:r>
              <a:rPr lang="en-US" b="1" dirty="0" smtClean="0"/>
              <a:t>Beginning</a:t>
            </a:r>
            <a:r>
              <a:rPr lang="en-US" dirty="0" smtClean="0"/>
              <a:t>: a picture with the child and the deer, labels (me, der), simple sentence</a:t>
            </a:r>
          </a:p>
          <a:p>
            <a:r>
              <a:rPr lang="en-US" b="1" dirty="0" smtClean="0"/>
              <a:t>Intermediate</a:t>
            </a:r>
            <a:r>
              <a:rPr lang="en-US" dirty="0" smtClean="0"/>
              <a:t>: a picture with the child, the deer, some trees and the sky </a:t>
            </a:r>
            <a:r>
              <a:rPr lang="mr-IN" dirty="0" smtClean="0"/>
              <a:t>–</a:t>
            </a:r>
            <a:r>
              <a:rPr lang="en-US" dirty="0" smtClean="0"/>
              <a:t> simple sentences that speak of the beginning (taking a walk in the forest), middle (seeing a deer), and ending (looking where the deer went)</a:t>
            </a:r>
          </a:p>
          <a:p>
            <a:r>
              <a:rPr lang="en-US" b="1" dirty="0" smtClean="0"/>
              <a:t>Advanced</a:t>
            </a:r>
            <a:r>
              <a:rPr lang="en-US" dirty="0" smtClean="0"/>
              <a:t>: a detailed picture with your family, the deer, surroundings with details added in </a:t>
            </a:r>
            <a:r>
              <a:rPr lang="mr-IN" dirty="0" smtClean="0"/>
              <a:t>–</a:t>
            </a:r>
            <a:r>
              <a:rPr lang="en-US" dirty="0" smtClean="0"/>
              <a:t> multiple detailed sentences with description such as the type of day (sunny), their feelings upon seeing the deer, the family members reactions to the deer, where the deer went after, etc.</a:t>
            </a:r>
            <a:endParaRPr lang="en-US" dirty="0"/>
          </a:p>
        </p:txBody>
      </p:sp>
    </p:spTree>
    <p:extLst>
      <p:ext uri="{BB962C8B-B14F-4D97-AF65-F5344CB8AC3E}">
        <p14:creationId xmlns:p14="http://schemas.microsoft.com/office/powerpoint/2010/main" val="264833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now what?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Encourage writing whenever possible (pictures, grocery list, cards, journal, letters, emails, blogs, texts, etc.)</a:t>
            </a:r>
          </a:p>
          <a:p>
            <a:r>
              <a:rPr lang="en-US" dirty="0" smtClean="0"/>
              <a:t>If there is reluctance to write, find out why: Is it physical (fine motor), is it a knowledge of sight words and graphemes, is it fear or lack of confidence (perfection is not expected)?</a:t>
            </a:r>
          </a:p>
          <a:p>
            <a:r>
              <a:rPr lang="en-US" dirty="0" smtClean="0"/>
              <a:t>When writing, allow your child to write freely – avoid over prompting and correcting – allow them to express themselves, then praise (if you can’t read it, ask them to read it to you)</a:t>
            </a:r>
          </a:p>
          <a:p>
            <a:r>
              <a:rPr lang="en-US" dirty="0"/>
              <a:t>G</a:t>
            </a:r>
            <a:r>
              <a:rPr lang="en-US" dirty="0" smtClean="0"/>
              <a:t>o back to oral communication, interesting topics that are relevant, experiential writing, etc.</a:t>
            </a:r>
            <a:endParaRPr lang="en-US" dirty="0"/>
          </a:p>
        </p:txBody>
      </p:sp>
    </p:spTree>
    <p:extLst>
      <p:ext uri="{BB962C8B-B14F-4D97-AF65-F5344CB8AC3E}">
        <p14:creationId xmlns:p14="http://schemas.microsoft.com/office/powerpoint/2010/main" val="35443616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462</TotalTime>
  <Words>524</Words>
  <Application>Microsoft Macintosh PowerPoint</Application>
  <PresentationFormat>On-screen Show (4:3)</PresentationFormat>
  <Paragraphs>40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Expo</vt:lpstr>
      <vt:lpstr>Supporting Your Child in their Writing</vt:lpstr>
      <vt:lpstr>Where it all begins</vt:lpstr>
      <vt:lpstr>“    “Beginning” writing (Kindergarten)</vt:lpstr>
      <vt:lpstr>“Intermediate” writing (Grade 1)</vt:lpstr>
      <vt:lpstr>“Advanced” writing (Grade 2)</vt:lpstr>
      <vt:lpstr>An Example Across the Grades</vt:lpstr>
      <vt:lpstr>So now what?</vt:lpstr>
    </vt:vector>
  </TitlesOfParts>
  <Company>Calgary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Ada Lee</dc:creator>
  <cp:lastModifiedBy>Ada Lee</cp:lastModifiedBy>
  <cp:revision>40</cp:revision>
  <dcterms:created xsi:type="dcterms:W3CDTF">2017-09-11T19:04:38Z</dcterms:created>
  <dcterms:modified xsi:type="dcterms:W3CDTF">2017-09-18T16:56:16Z</dcterms:modified>
</cp:coreProperties>
</file>